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18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629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85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99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94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54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654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22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808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48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253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E8715E9-73F1-4E71-87C2-0C80F1011F6B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A263AB-7ACB-460C-AB17-8F059F77E8E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65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20200926-&#29579;&#25391;&#27946;-&#22312;&#20013;&#22269;&#29305;&#33394;&#39640;&#27700;&#24179;&#39640;&#32844;&#23398;&#26657;&#20826;&#22996;&#20070;&#35760;&#35770;&#22363;&#19978;&#30340;&#21457;&#35328;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16-20201106&#20027;&#39064;&#35770;&#22363;2&#65306;&#27743;&#33487;&#20892;&#26519;&#39640;&#27700;&#24179;&#19987;&#19994;&#32676;&#24314;&#35774;&#23454;&#36341;&#27719;&#25253;-&#24043;&#24314;&#21326;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25903;&#25745;&#39640;&#38081;&#24314;&#35774;&#65292;&#38136;&#23601;&#31569;&#36335;&#20808;&#38155;%20&#20840;&#38754;&#24314;&#35774;&#20013;&#22269;&#38081;&#36335;&#24037;&#31243;&#29305;&#33394;&#39640;&#27700;&#24179;&#39640;&#32844;&#23398;&#26657;-&#29579;&#27941;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CD52BE-AEFF-48FB-AC2A-00CD9B2FF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1154" y="1863523"/>
            <a:ext cx="7720313" cy="2211195"/>
          </a:xfrm>
        </p:spPr>
        <p:txBody>
          <a:bodyPr>
            <a:normAutofit/>
          </a:bodyPr>
          <a:lstStyle/>
          <a:p>
            <a:r>
              <a:rPr lang="zh-CN" altLang="en-US" sz="5200" dirty="0">
                <a:solidFill>
                  <a:schemeClr val="tx2"/>
                </a:solidFill>
              </a:rPr>
              <a:t>高水平完成双高建设任务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C91CA65-26D0-464C-9FE3-12E18A783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881972" cy="1020306"/>
          </a:xfrm>
        </p:spPr>
        <p:txBody>
          <a:bodyPr>
            <a:normAutofit fontScale="25000" lnSpcReduction="20000"/>
          </a:bodyPr>
          <a:lstStyle/>
          <a:p>
            <a:endParaRPr lang="en-US" altLang="zh-CN" dirty="0">
              <a:solidFill>
                <a:schemeClr val="tx2"/>
              </a:solidFill>
            </a:endParaRPr>
          </a:p>
          <a:p>
            <a:r>
              <a:rPr lang="zh-CN" altLang="en-US" sz="9600" dirty="0">
                <a:solidFill>
                  <a:schemeClr val="tx2"/>
                </a:solidFill>
              </a:rPr>
              <a:t>                任君庆</a:t>
            </a:r>
            <a:endParaRPr lang="en-US" altLang="zh-CN" sz="9600" dirty="0">
              <a:solidFill>
                <a:schemeClr val="tx2"/>
              </a:solidFill>
            </a:endParaRPr>
          </a:p>
          <a:p>
            <a:endParaRPr lang="en-US" altLang="zh-CN" dirty="0">
              <a:solidFill>
                <a:schemeClr val="tx2"/>
              </a:solidFill>
            </a:endParaRPr>
          </a:p>
          <a:p>
            <a:r>
              <a:rPr lang="en-US" altLang="zh-CN" sz="9600" dirty="0">
                <a:solidFill>
                  <a:schemeClr val="tx2"/>
                </a:solidFill>
              </a:rPr>
              <a:t>               2021.3.2</a:t>
            </a:r>
          </a:p>
        </p:txBody>
      </p:sp>
    </p:spTree>
    <p:extLst>
      <p:ext uri="{BB962C8B-B14F-4D97-AF65-F5344CB8AC3E}">
        <p14:creationId xmlns:p14="http://schemas.microsoft.com/office/powerpoint/2010/main" val="153580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AD47CA-4975-4D68-9A1B-A02C4154E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467F2C-01CC-469B-B12C-1088782A7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131734"/>
          </a:xfrm>
        </p:spPr>
        <p:txBody>
          <a:bodyPr/>
          <a:lstStyle/>
          <a:p>
            <a:r>
              <a:rPr lang="zh-CN" altLang="en-US" dirty="0"/>
              <a:t>申报成功固然可喜，但高质量完成建设任务更为重要。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</a:t>
            </a:r>
            <a:r>
              <a:rPr lang="zh-CN" altLang="en-US" dirty="0"/>
              <a:t>一、思想上高度重视双高校建设</a:t>
            </a:r>
            <a:endParaRPr lang="en-US" altLang="zh-CN" dirty="0"/>
          </a:p>
          <a:p>
            <a:r>
              <a:rPr lang="en-US" altLang="zh-CN" dirty="0"/>
              <a:t>1.</a:t>
            </a:r>
            <a:r>
              <a:rPr lang="zh-CN" altLang="en-US" dirty="0"/>
              <a:t>克服“重申报、轻建设”的惯性思维</a:t>
            </a:r>
            <a:endParaRPr lang="en-US" altLang="zh-CN" dirty="0"/>
          </a:p>
          <a:p>
            <a:r>
              <a:rPr lang="zh-CN" altLang="en-US" dirty="0"/>
              <a:t>申报成功</a:t>
            </a:r>
            <a:r>
              <a:rPr lang="en-US" altLang="zh-CN" dirty="0"/>
              <a:t>=</a:t>
            </a:r>
            <a:r>
              <a:rPr lang="zh-CN" altLang="en-US" dirty="0"/>
              <a:t>建设完成</a:t>
            </a:r>
            <a:endParaRPr lang="en-US" altLang="zh-CN" dirty="0"/>
          </a:p>
          <a:p>
            <a:r>
              <a:rPr lang="zh-CN" altLang="en-US" dirty="0"/>
              <a:t>建设任务没有分解，责任没有落实到人。</a:t>
            </a:r>
            <a:endParaRPr lang="en-US" altLang="zh-CN" dirty="0"/>
          </a:p>
          <a:p>
            <a:r>
              <a:rPr lang="zh-CN" altLang="en-US" dirty="0"/>
              <a:t>建设周期完成，建设质量没有体现高水平。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把双高建设作为学校重中之重的工作</a:t>
            </a:r>
            <a:endParaRPr lang="en-US" altLang="zh-CN" dirty="0"/>
          </a:p>
          <a:p>
            <a:r>
              <a:rPr lang="en-US" altLang="zh-CN" dirty="0"/>
              <a:t>  </a:t>
            </a:r>
            <a:r>
              <a:rPr lang="zh-CN" altLang="en-US" dirty="0"/>
              <a:t>抓落实、压任务、出政策</a:t>
            </a:r>
            <a:r>
              <a:rPr lang="en-US" altLang="zh-CN" dirty="0"/>
              <a:t>   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735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96298B-C09C-4536-81C0-8C8FCE584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734F1B-6E29-408E-BE1D-76AF0956B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3.</a:t>
            </a:r>
            <a:r>
              <a:rPr lang="zh-CN" altLang="en-US" dirty="0"/>
              <a:t>强化合同意识</a:t>
            </a:r>
            <a:endParaRPr lang="en-US" altLang="zh-CN" dirty="0"/>
          </a:p>
          <a:p>
            <a:r>
              <a:rPr lang="zh-CN" altLang="en-US" dirty="0"/>
              <a:t>双高建设任务书就没是学校与政府签订的合同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zh-CN" altLang="en-US" dirty="0"/>
              <a:t>二、行动上抓实双高建设</a:t>
            </a:r>
            <a:endParaRPr lang="en-US" altLang="zh-CN" dirty="0"/>
          </a:p>
          <a:p>
            <a:r>
              <a:rPr lang="en-US" altLang="zh-CN" dirty="0"/>
              <a:t>  1.</a:t>
            </a:r>
            <a:r>
              <a:rPr lang="zh-CN" altLang="en-US" dirty="0"/>
              <a:t>成立学校双高建设领导小组</a:t>
            </a:r>
            <a:endParaRPr lang="en-US" altLang="zh-CN" dirty="0"/>
          </a:p>
          <a:p>
            <a:r>
              <a:rPr lang="en-US" altLang="zh-CN" dirty="0"/>
              <a:t>    </a:t>
            </a:r>
            <a:r>
              <a:rPr lang="zh-CN" altLang="en-US" dirty="0"/>
              <a:t>校长、书记、副校长、职能部门负责人等组成。明确各自职责。</a:t>
            </a:r>
          </a:p>
          <a:p>
            <a:pPr marL="0" indent="0">
              <a:buNone/>
            </a:pPr>
            <a:r>
              <a:rPr lang="en-US" altLang="zh-CN" dirty="0"/>
              <a:t>     </a:t>
            </a:r>
            <a:r>
              <a:rPr lang="zh-CN" altLang="en-US" dirty="0"/>
              <a:t>成立双高建设办公室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2.</a:t>
            </a:r>
            <a:r>
              <a:rPr lang="zh-CN" altLang="en-US" dirty="0"/>
              <a:t>全员参与双高建设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双高建设 不能只是几个人、或者一部分人的事情。</a:t>
            </a:r>
            <a:r>
              <a:rPr lang="en-US" altLang="zh-CN" dirty="0"/>
              <a:t>   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构建全员参与的双高建设机制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1178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8BA0F6-5DA0-469F-ADCD-B7DF20B19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346305-74C2-48FD-B3FC-36671FCF8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3.</a:t>
            </a:r>
            <a:r>
              <a:rPr lang="zh-CN" altLang="en-US" dirty="0"/>
              <a:t>落实双高建设路线图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</a:t>
            </a: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）把握住建设的时间节点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）所有建设任务落实到部门和人（责任部门、责任人）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）抓牢重点项目、重点任务。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）成果导向：出成果、出高水平成果。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建立双高任务推进定期汇报制度</a:t>
            </a:r>
            <a:endParaRPr lang="en-US" altLang="zh-CN" dirty="0"/>
          </a:p>
          <a:p>
            <a:r>
              <a:rPr lang="en-US" altLang="zh-CN" dirty="0"/>
              <a:t>  </a:t>
            </a:r>
            <a:r>
              <a:rPr lang="zh-CN" altLang="en-US" dirty="0"/>
              <a:t> 挂图作战（对照任务与指标）（项目、任务  一目了然）</a:t>
            </a:r>
            <a:endParaRPr lang="en-US" altLang="zh-CN" dirty="0"/>
          </a:p>
          <a:p>
            <a:r>
              <a:rPr lang="zh-CN" altLang="en-US" dirty="0"/>
              <a:t>  定期汇报研讨制度（推进情况、问题与困难、如何解决？）  </a:t>
            </a:r>
            <a:r>
              <a:rPr lang="zh-CN" altLang="en-US" dirty="0">
                <a:hlinkClick r:id="rId2" action="ppaction://hlinkpres?slideindex=1&amp;slidetitle="/>
              </a:rPr>
              <a:t>金华职院</a:t>
            </a:r>
            <a:endParaRPr lang="en-US" altLang="zh-CN" dirty="0"/>
          </a:p>
          <a:p>
            <a:r>
              <a:rPr lang="zh-CN" altLang="en-US" dirty="0"/>
              <a:t>  每年出双高建设绩效报告。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5831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2BD8FF-AE7B-4B7B-B5B5-8130F84BD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60C914-7BD2-4CA8-A347-8A6940F2C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zh-CN" altLang="en-US" dirty="0"/>
              <a:t> </a:t>
            </a:r>
            <a:r>
              <a:rPr lang="en-US" altLang="zh-CN" dirty="0"/>
              <a:t>5.</a:t>
            </a:r>
            <a:r>
              <a:rPr lang="zh-CN" altLang="en-US" dirty="0"/>
              <a:t>创新学校绩效考核制度</a:t>
            </a:r>
            <a:endParaRPr lang="en-US" altLang="zh-CN" dirty="0"/>
          </a:p>
          <a:p>
            <a:r>
              <a:rPr lang="en-US" altLang="zh-CN" dirty="0"/>
              <a:t>   </a:t>
            </a:r>
          </a:p>
          <a:p>
            <a:r>
              <a:rPr lang="en-US" altLang="zh-CN" dirty="0"/>
              <a:t>  </a:t>
            </a:r>
            <a:r>
              <a:rPr lang="zh-CN" altLang="en-US" dirty="0"/>
              <a:t>每年设立双高建设绩效考核专项经费，纳入绩效工资总额。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    建立承担的任务、完成的质量与考核、分配相挂钩的绩效制度。</a:t>
            </a:r>
            <a:endParaRPr lang="en-US" altLang="zh-CN" dirty="0"/>
          </a:p>
          <a:p>
            <a:r>
              <a:rPr lang="zh-CN" altLang="en-US" dirty="0"/>
              <a:t>  </a:t>
            </a:r>
            <a:r>
              <a:rPr lang="en-US" altLang="zh-CN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05978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72ABF1-EF5D-4B0E-8A63-202AC4DAA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9A66E2-1B35-4B24-AECF-059A4B6DC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                        三、</a:t>
            </a:r>
            <a:r>
              <a:rPr lang="zh-CN" altLang="en-US" dirty="0">
                <a:hlinkClick r:id="rId2" action="ppaction://hlinkfile"/>
              </a:rPr>
              <a:t>江苏农</a:t>
            </a:r>
            <a:r>
              <a:rPr lang="zh-CN" altLang="en-US" dirty="0">
                <a:latin typeface="MicrosoftYaHei"/>
                <a:hlinkClick r:id="rId2" action="ppaction://hlinkfile"/>
              </a:rPr>
              <a:t>林职业技术学院高水平专业群建设</a:t>
            </a:r>
            <a:r>
              <a:rPr lang="zh-CN" altLang="en-US" dirty="0">
                <a:hlinkClick r:id="rId2" action="ppaction://hlinkfile"/>
              </a:rPr>
              <a:t>案例分享</a:t>
            </a:r>
            <a:endParaRPr lang="en-US" altLang="zh-CN" dirty="0"/>
          </a:p>
          <a:p>
            <a:r>
              <a:rPr lang="en-US" altLang="zh-CN" dirty="0"/>
              <a:t>                     </a:t>
            </a:r>
          </a:p>
          <a:p>
            <a:endParaRPr lang="en-US" altLang="zh-CN" dirty="0"/>
          </a:p>
          <a:p>
            <a:r>
              <a:rPr lang="en-US" altLang="zh-CN" dirty="0"/>
              <a:t>  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243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239C43-A52D-47F7-A369-F31B5F97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392A52-B908-4012-B799-7280697B2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>
                <a:hlinkClick r:id="rId2" action="ppaction://hlinkfile"/>
              </a:rPr>
              <a:t>                        </a:t>
            </a:r>
            <a:r>
              <a:rPr lang="zh-CN" altLang="en-US" dirty="0">
                <a:hlinkClick r:id="rId2" action="ppaction://hlinkfile"/>
              </a:rPr>
              <a:t>陕西铁路工程职业技术学院案例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13388526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</TotalTime>
  <Words>362</Words>
  <Application>Microsoft Office PowerPoint</Application>
  <PresentationFormat>宽屏</PresentationFormat>
  <Paragraphs>47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MicrosoftYaHei</vt:lpstr>
      <vt:lpstr>Calibri</vt:lpstr>
      <vt:lpstr>Calibri Light</vt:lpstr>
      <vt:lpstr>回顾</vt:lpstr>
      <vt:lpstr>高水平完成双高建设任务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高水平完成双高建设任务</dc:title>
  <dc:creator>AutoBVT</dc:creator>
  <cp:lastModifiedBy>AutoBVT</cp:lastModifiedBy>
  <cp:revision>31</cp:revision>
  <dcterms:created xsi:type="dcterms:W3CDTF">2021-03-01T05:38:13Z</dcterms:created>
  <dcterms:modified xsi:type="dcterms:W3CDTF">2021-03-02T01:40:48Z</dcterms:modified>
</cp:coreProperties>
</file>